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9"/>
  </p:notesMasterIdLst>
  <p:sldIdLst>
    <p:sldId id="256" r:id="rId38"/>
    <p:sldId id="257" r:id="rId42"/>
    <p:sldId id="258" r:id="rId44"/>
    <p:sldId id="259" r:id="rId46"/>
    <p:sldId id="260" r:id="rId48"/>
    <p:sldId id="261" r:id="rId50"/>
    <p:sldId id="262" r:id="rId52"/>
    <p:sldId id="263" r:id="rId54"/>
    <p:sldId id="264" r:id="rId56"/>
    <p:sldId id="265" r:id="rId58"/>
    <p:sldId id="266" r:id="rId60"/>
    <p:sldId id="267" r:id="rId62"/>
    <p:sldId id="268" r:id="rId64"/>
    <p:sldId id="269" r:id="rId66"/>
    <p:sldId id="270" r:id="rId68"/>
    <p:sldId id="271" r:id="rId70"/>
    <p:sldId id="272" r:id="rId72"/>
    <p:sldId id="273" r:id="rId74"/>
    <p:sldId id="274" r:id="rId75"/>
    <p:sldId id="275" r:id="rId77"/>
    <p:sldId id="276" r:id="rId7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Regular" charset="1" panose="020B0503030202020304"/>
      <p:regular r:id="rId10"/>
    </p:embeddedFont>
    <p:embeddedFont>
      <p:font typeface="Clear Sans Regular Bold" charset="1" panose="020B0603030202020304"/>
      <p:regular r:id="rId11"/>
    </p:embeddedFont>
    <p:embeddedFont>
      <p:font typeface="Clear Sans Regular Italics" charset="1" panose="020B0503030202090304"/>
      <p:regular r:id="rId12"/>
    </p:embeddedFont>
    <p:embeddedFont>
      <p:font typeface="Clear Sans Regular Bold Italics" charset="1" panose="020B0603030202090304"/>
      <p:regular r:id="rId13"/>
    </p:embeddedFont>
    <p:embeddedFont>
      <p:font typeface="Barlow SemiCondensed Bold" charset="1" panose="00000706000000000000"/>
      <p:regular r:id="rId14"/>
    </p:embeddedFont>
    <p:embeddedFont>
      <p:font typeface="Barlow SemiCondensed Bold Bold" charset="1" panose="00000A06000000000000"/>
      <p:regular r:id="rId15"/>
    </p:embeddedFont>
    <p:embeddedFont>
      <p:font typeface="Barlow SemiCondensed Bold Italics" charset="1" panose="00000706000000000000"/>
      <p:regular r:id="rId16"/>
    </p:embeddedFont>
    <p:embeddedFont>
      <p:font typeface="Barlow SemiCondensed Bold Bold Italics" charset="1" panose="00000A06000000000000"/>
      <p:regular r:id="rId17"/>
    </p:embeddedFont>
    <p:embeddedFont>
      <p:font typeface="Open Sans Light" charset="1" panose="020B0306030504020204"/>
      <p:regular r:id="rId18"/>
    </p:embeddedFont>
    <p:embeddedFont>
      <p:font typeface="Open Sans Light Bold" charset="1" panose="020B08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Light Bold Italics" charset="1" panose="020B0806030504020204"/>
      <p:regular r:id="rId21"/>
    </p:embeddedFont>
    <p:embeddedFont>
      <p:font typeface="Halant Medium" charset="1" panose="00000600000000000000"/>
      <p:regular r:id="rId22"/>
    </p:embeddedFont>
    <p:embeddedFont>
      <p:font typeface="Halant Medium Bold" charset="1" panose="00000700000000000000"/>
      <p:regular r:id="rId23"/>
    </p:embeddedFont>
    <p:embeddedFont>
      <p:font typeface="Inknut Antiqua Medium" charset="1" panose="00000600000000000000"/>
      <p:regular r:id="rId24"/>
    </p:embeddedFont>
    <p:embeddedFont>
      <p:font typeface="Inknut Antiqua Medium Bold" charset="1" panose="00000700000000000000"/>
      <p:regular r:id="rId25"/>
    </p:embeddedFont>
    <p:embeddedFont>
      <p:font typeface="Muli Bold" charset="1" panose="00000800000000000000"/>
      <p:regular r:id="rId26"/>
    </p:embeddedFont>
    <p:embeddedFont>
      <p:font typeface="Muli Bold Bold" charset="1" panose="00000900000000000000"/>
      <p:regular r:id="rId27"/>
    </p:embeddedFont>
    <p:embeddedFont>
      <p:font typeface="Muli Bold Italics" charset="1" panose="00000800000000000000"/>
      <p:regular r:id="rId28"/>
    </p:embeddedFont>
    <p:embeddedFont>
      <p:font typeface="Muli Bold Bold Italics" charset="1" panose="00000900000000000000"/>
      <p:regular r:id="rId29"/>
    </p:embeddedFont>
    <p:embeddedFont>
      <p:font typeface="Muli Regular" charset="1" panose="00000500000000000000"/>
      <p:regular r:id="rId30"/>
    </p:embeddedFont>
    <p:embeddedFont>
      <p:font typeface="Muli Regular Bold" charset="1" panose="00000700000000000000"/>
      <p:regular r:id="rId31"/>
    </p:embeddedFont>
    <p:embeddedFont>
      <p:font typeface="Muli Regular Italics" charset="1" panose="00000500000000000000"/>
      <p:regular r:id="rId32"/>
    </p:embeddedFont>
    <p:embeddedFont>
      <p:font typeface="Muli Regular Bold Italics" charset="1" panose="00000700000000000000"/>
      <p:regular r:id="rId33"/>
    </p:embeddedFont>
    <p:embeddedFont>
      <p:font typeface="Space Mono" charset="1" panose="02000509040000020004"/>
      <p:regular r:id="rId34"/>
    </p:embeddedFont>
    <p:embeddedFont>
      <p:font typeface="Space Mono Bold" charset="1" panose="02000809030000020004"/>
      <p:regular r:id="rId35"/>
    </p:embeddedFont>
    <p:embeddedFont>
      <p:font typeface="Space Mono Italics" charset="1" panose="02000509090000090004"/>
      <p:regular r:id="rId36"/>
    </p:embeddedFont>
    <p:embeddedFont>
      <p:font typeface="Space Mono Bold Italics" charset="1" panose="020008090400000900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notesMasters/notesMaster1.xml" Type="http://schemas.openxmlformats.org/officeDocument/2006/relationships/notesMaster"/><Relationship Id="rId4" Target="theme/theme1.xml" Type="http://schemas.openxmlformats.org/officeDocument/2006/relationships/theme"/><Relationship Id="rId40" Target="theme/theme2.xml" Type="http://schemas.openxmlformats.org/officeDocument/2006/relationships/theme"/><Relationship Id="rId41" Target="notesSlides/notesSlide1.xml" Type="http://schemas.openxmlformats.org/officeDocument/2006/relationships/notesSlide"/><Relationship Id="rId42" Target="slides/slide2.xml" Type="http://schemas.openxmlformats.org/officeDocument/2006/relationships/slide"/><Relationship Id="rId43" Target="notesSlides/notesSlide2.xml" Type="http://schemas.openxmlformats.org/officeDocument/2006/relationships/notesSlide"/><Relationship Id="rId44" Target="slides/slide3.xml" Type="http://schemas.openxmlformats.org/officeDocument/2006/relationships/slide"/><Relationship Id="rId45" Target="notesSlides/notesSlide3.xml" Type="http://schemas.openxmlformats.org/officeDocument/2006/relationships/notesSlide"/><Relationship Id="rId46" Target="slides/slide4.xml" Type="http://schemas.openxmlformats.org/officeDocument/2006/relationships/slide"/><Relationship Id="rId47" Target="notesSlides/notesSlide4.xml" Type="http://schemas.openxmlformats.org/officeDocument/2006/relationships/notesSlide"/><Relationship Id="rId48" Target="slides/slide5.xml" Type="http://schemas.openxmlformats.org/officeDocument/2006/relationships/slide"/><Relationship Id="rId49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notesSlides/notesSlide6.xml" Type="http://schemas.openxmlformats.org/officeDocument/2006/relationships/notesSlide"/><Relationship Id="rId52" Target="slides/slide7.xml" Type="http://schemas.openxmlformats.org/officeDocument/2006/relationships/slide"/><Relationship Id="rId53" Target="notesSlides/notesSlide7.xml" Type="http://schemas.openxmlformats.org/officeDocument/2006/relationships/notesSlide"/><Relationship Id="rId54" Target="slides/slide8.xml" Type="http://schemas.openxmlformats.org/officeDocument/2006/relationships/slide"/><Relationship Id="rId55" Target="notesSlides/notesSlide8.xml" Type="http://schemas.openxmlformats.org/officeDocument/2006/relationships/notesSlide"/><Relationship Id="rId56" Target="slides/slide9.xml" Type="http://schemas.openxmlformats.org/officeDocument/2006/relationships/slide"/><Relationship Id="rId57" Target="notesSlides/notesSlide9.xml" Type="http://schemas.openxmlformats.org/officeDocument/2006/relationships/notesSlide"/><Relationship Id="rId58" Target="slides/slide10.xml" Type="http://schemas.openxmlformats.org/officeDocument/2006/relationships/slide"/><Relationship Id="rId59" Target="notesSlides/notesSlide10.xml" Type="http://schemas.openxmlformats.org/officeDocument/2006/relationships/notes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notesSlides/notesSlide11.xml" Type="http://schemas.openxmlformats.org/officeDocument/2006/relationships/notesSlide"/><Relationship Id="rId62" Target="slides/slide12.xml" Type="http://schemas.openxmlformats.org/officeDocument/2006/relationships/slide"/><Relationship Id="rId63" Target="notesSlides/notesSlide12.xml" Type="http://schemas.openxmlformats.org/officeDocument/2006/relationships/notesSlide"/><Relationship Id="rId64" Target="slides/slide13.xml" Type="http://schemas.openxmlformats.org/officeDocument/2006/relationships/slide"/><Relationship Id="rId65" Target="notesSlides/notesSlide13.xml" Type="http://schemas.openxmlformats.org/officeDocument/2006/relationships/notesSlide"/><Relationship Id="rId66" Target="slides/slide14.xml" Type="http://schemas.openxmlformats.org/officeDocument/2006/relationships/slide"/><Relationship Id="rId67" Target="notesSlides/notesSlide14.xml" Type="http://schemas.openxmlformats.org/officeDocument/2006/relationships/notesSlide"/><Relationship Id="rId68" Target="slides/slide15.xml" Type="http://schemas.openxmlformats.org/officeDocument/2006/relationships/slide"/><Relationship Id="rId69" Target="notesSlides/notesSlide15.xml" Type="http://schemas.openxmlformats.org/officeDocument/2006/relationships/notesSlide"/><Relationship Id="rId7" Target="fonts/font7.fntdata" Type="http://schemas.openxmlformats.org/officeDocument/2006/relationships/font"/><Relationship Id="rId70" Target="slides/slide16.xml" Type="http://schemas.openxmlformats.org/officeDocument/2006/relationships/slide"/><Relationship Id="rId71" Target="notesSlides/notesSlide16.xml" Type="http://schemas.openxmlformats.org/officeDocument/2006/relationships/notesSlide"/><Relationship Id="rId72" Target="slides/slide17.xml" Type="http://schemas.openxmlformats.org/officeDocument/2006/relationships/slide"/><Relationship Id="rId73" Target="notesSlides/notesSlide17.xml" Type="http://schemas.openxmlformats.org/officeDocument/2006/relationships/notesSlide"/><Relationship Id="rId74" Target="slides/slide18.xml" Type="http://schemas.openxmlformats.org/officeDocument/2006/relationships/slide"/><Relationship Id="rId75" Target="slides/slide19.xml" Type="http://schemas.openxmlformats.org/officeDocument/2006/relationships/slide"/><Relationship Id="rId76" Target="notesSlides/notesSlide18.xml" Type="http://schemas.openxmlformats.org/officeDocument/2006/relationships/notesSlide"/><Relationship Id="rId77" Target="slides/slide20.xml" Type="http://schemas.openxmlformats.org/officeDocument/2006/relationships/slide"/><Relationship Id="rId78" Target="slides/slide2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Ibnu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ibnu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Ibnu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Siew Woon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Siew Woon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All of us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All of us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Kannan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0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0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0.png" Type="http://schemas.openxmlformats.org/officeDocument/2006/relationships/image"/><Relationship Id="rId4" Target="../media/image2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0.png" Type="http://schemas.openxmlformats.org/officeDocument/2006/relationships/image"/><Relationship Id="rId4" Target="../media/image2.svg" Type="http://schemas.openxmlformats.org/officeDocument/2006/relationships/image"/><Relationship Id="rId5" Target="../media/image24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0.png" Type="http://schemas.openxmlformats.org/officeDocument/2006/relationships/image"/><Relationship Id="rId4" Target="../media/image2.svg" Type="http://schemas.openxmlformats.org/officeDocument/2006/relationships/image"/><Relationship Id="rId5" Target="../media/image23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1.svg" Type="http://schemas.openxmlformats.org/officeDocument/2006/relationships/image"/><Relationship Id="rId4" Target="../media/image2.svg" Type="http://schemas.openxmlformats.org/officeDocument/2006/relationships/image"/><Relationship Id="rId5" Target="../media/image2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1.svg" Type="http://schemas.openxmlformats.org/officeDocument/2006/relationships/image"/><Relationship Id="rId4" Target="../media/image2.svg" Type="http://schemas.openxmlformats.org/officeDocument/2006/relationships/image"/><Relationship Id="rId5" Target="../media/image27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svg" Type="http://schemas.openxmlformats.org/officeDocument/2006/relationships/image"/><Relationship Id="rId4" Target="../media/image3.sv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sv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0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0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sv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sv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svg" Type="http://schemas.openxmlformats.org/officeDocument/2006/relationships/image"/><Relationship Id="rId4" Target="../media/image13.svg" Type="http://schemas.openxmlformats.org/officeDocument/2006/relationships/image"/><Relationship Id="rId5" Target="../media/image2.svg" Type="http://schemas.openxmlformats.org/officeDocument/2006/relationships/image"/><Relationship Id="rId6" Target="../media/image14.sv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5.svg" Type="http://schemas.openxmlformats.org/officeDocument/2006/relationships/image"/><Relationship Id="rId4" Target="../media/image12.svg" Type="http://schemas.openxmlformats.org/officeDocument/2006/relationships/image"/><Relationship Id="rId5" Target="../media/image13.svg" Type="http://schemas.openxmlformats.org/officeDocument/2006/relationships/image"/><Relationship Id="rId6" Target="../media/image14.svg" Type="http://schemas.openxmlformats.org/officeDocument/2006/relationships/image"/><Relationship Id="rId7" Target="../media/image2.svg" Type="http://schemas.openxmlformats.org/officeDocument/2006/relationships/image"/><Relationship Id="rId8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5E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1363821"/>
            <a:ext cx="7491428" cy="7491428"/>
            <a:chOff x="6705600" y="1371600"/>
            <a:chExt cx="10972800" cy="10972800"/>
          </a:xfrm>
        </p:grpSpPr>
        <p:sp>
          <p:nvSpPr>
            <p:cNvPr name="Freeform 3" id="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40001" y="13463"/>
            <a:ext cx="10313537" cy="1023353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9607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30612" t="30253" r="27731" b="29502"/>
          <a:stretch>
            <a:fillRect/>
          </a:stretch>
        </p:blipFill>
        <p:spPr>
          <a:xfrm flipH="false" flipV="false" rot="0">
            <a:off x="2435006" y="2726195"/>
            <a:ext cx="5026421" cy="48560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802834" y="4088618"/>
            <a:ext cx="9068437" cy="1664314"/>
            <a:chOff x="0" y="0"/>
            <a:chExt cx="12091250" cy="221908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2091250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Halant Medium Bold"/>
                </a:rPr>
                <a:t>FS105 CAPSTONE PROJECT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76874"/>
              <a:ext cx="12091250" cy="84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4"/>
                </a:lnSpc>
                <a:spcBef>
                  <a:spcPct val="0"/>
                </a:spcBef>
              </a:pPr>
              <a:r>
                <a:rPr lang="en-US" sz="3796">
                  <a:solidFill>
                    <a:srgbClr val="FFFFFF"/>
                  </a:solidFill>
                  <a:latin typeface="Clear Sans Regular"/>
                </a:rPr>
                <a:t>Full E-commerce Website</a:t>
              </a:r>
              <a:r>
                <a:rPr lang="en-US" sz="3796">
                  <a:solidFill>
                    <a:srgbClr val="FFFFFF"/>
                  </a:solidFill>
                  <a:latin typeface="Clear Sans Regular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4"/>
          <a:srcRect l="0" t="0" r="1527" b="22511"/>
          <a:stretch>
            <a:fillRect/>
          </a:stretch>
        </p:blipFill>
        <p:spPr>
          <a:xfrm flipH="false" flipV="false" rot="0">
            <a:off x="9874774" y="1735285"/>
            <a:ext cx="6297696" cy="6422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04825" y="3626245"/>
            <a:ext cx="6405545" cy="2912403"/>
            <a:chOff x="0" y="0"/>
            <a:chExt cx="8540726" cy="38832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51591"/>
              <a:ext cx="8540726" cy="1931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Scan now </a:t>
              </a:r>
            </a:p>
            <a:p>
              <a:pPr>
                <a:lnSpc>
                  <a:spcPts val="3920"/>
                </a:lnSpc>
              </a:pPr>
            </a:p>
            <a:p>
              <a:pPr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6200"/>
              <a:ext cx="8540726" cy="1336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SIGN-UP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822115" y="2189808"/>
            <a:ext cx="12162062" cy="50702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83129" y="6795750"/>
            <a:ext cx="1695320" cy="13053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24607" y="8747928"/>
            <a:ext cx="1449754" cy="13482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34423" y="700952"/>
            <a:ext cx="1449754" cy="134827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33498" y="3348957"/>
            <a:ext cx="7468052" cy="195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BACK-END 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MODELS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716" y="3414256"/>
            <a:ext cx="8224686" cy="195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ROLES &amp; 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PERMISSIONS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1905" y="6372321"/>
            <a:ext cx="1040011" cy="9672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22375" y="9735182"/>
            <a:ext cx="1040011" cy="96721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5400000">
            <a:off x="14580732" y="7023408"/>
            <a:ext cx="3647396" cy="2360807"/>
            <a:chOff x="0" y="0"/>
            <a:chExt cx="1923367" cy="124491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12632" y="1028700"/>
            <a:ext cx="1449754" cy="134827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169922" y="1702836"/>
            <a:ext cx="12304110" cy="49216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66853" y="7016003"/>
            <a:ext cx="3970127" cy="33746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54091" y="8703307"/>
            <a:ext cx="1449754" cy="13482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6692" y="3565351"/>
            <a:ext cx="8224686" cy="983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ADMIN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1905" y="6372321"/>
            <a:ext cx="1040011" cy="9672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22375" y="9735182"/>
            <a:ext cx="1040011" cy="9672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17503" y="217116"/>
            <a:ext cx="1449754" cy="134827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-5400000">
            <a:off x="14580732" y="7023408"/>
            <a:ext cx="3647396" cy="2360807"/>
            <a:chOff x="0" y="0"/>
            <a:chExt cx="1923367" cy="124491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347666" y="1172419"/>
            <a:ext cx="12227643" cy="569303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66853" y="7016003"/>
            <a:ext cx="3970127" cy="33746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36901" y="8703307"/>
            <a:ext cx="1449754" cy="13482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216" y="3871456"/>
            <a:ext cx="8224686" cy="195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CUSTOMER 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&amp; GUEST 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14580732" y="7023408"/>
            <a:ext cx="3647396" cy="2360807"/>
            <a:chOff x="0" y="0"/>
            <a:chExt cx="1923367" cy="124491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1905" y="6372321"/>
            <a:ext cx="1040011" cy="9672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22375" y="9735182"/>
            <a:ext cx="1040011" cy="9672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66853" y="7035053"/>
            <a:ext cx="3970127" cy="337460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13941" y="8584164"/>
            <a:ext cx="1449754" cy="134827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17503" y="354564"/>
            <a:ext cx="1449754" cy="13482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663696" y="1168956"/>
            <a:ext cx="12624304" cy="54998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377" y="3238782"/>
            <a:ext cx="6145386" cy="1931308"/>
            <a:chOff x="0" y="0"/>
            <a:chExt cx="8193849" cy="25750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62769"/>
              <a:ext cx="8193849" cy="612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865">
                  <a:solidFill>
                    <a:srgbClr val="FFFFFF"/>
                  </a:solidFill>
                  <a:latin typeface="Arimo"/>
                </a:rPr>
                <a:t>And why we shiftd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6200"/>
              <a:ext cx="8193849" cy="1383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CHALLENGES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093941" y="580143"/>
            <a:ext cx="6393182" cy="10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632392" y="446447"/>
            <a:ext cx="7435946" cy="1748736"/>
            <a:chOff x="0" y="0"/>
            <a:chExt cx="5208002" cy="122478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208003" cy="1224783"/>
            </a:xfrm>
            <a:custGeom>
              <a:avLst/>
              <a:gdLst/>
              <a:ahLst/>
              <a:cxnLst/>
              <a:rect r="r" b="b" t="t" l="l"/>
              <a:pathLst>
                <a:path h="1224783" w="5208003">
                  <a:moveTo>
                    <a:pt x="5083542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3542" y="0"/>
                  </a:lnTo>
                  <a:cubicBezTo>
                    <a:pt x="5152122" y="0"/>
                    <a:pt x="5208003" y="55880"/>
                    <a:pt x="5208003" y="124460"/>
                  </a:cubicBezTo>
                  <a:lnTo>
                    <a:pt x="5208003" y="1100323"/>
                  </a:lnTo>
                  <a:cubicBezTo>
                    <a:pt x="5208003" y="1168903"/>
                    <a:pt x="5152122" y="1224783"/>
                    <a:pt x="5083542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10511" y="9000410"/>
            <a:ext cx="1383430" cy="128659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48516" y="129869"/>
            <a:ext cx="1383430" cy="128659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018360" y="850281"/>
            <a:ext cx="7338005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Performance due to </a:t>
            </a:r>
          </a:p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upload sizes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89191" y="5043171"/>
            <a:ext cx="6393182" cy="10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89191" y="2773878"/>
            <a:ext cx="6393182" cy="10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632392" y="2455700"/>
            <a:ext cx="7435946" cy="1748736"/>
            <a:chOff x="0" y="0"/>
            <a:chExt cx="5208002" cy="1224783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208003" cy="1224783"/>
            </a:xfrm>
            <a:custGeom>
              <a:avLst/>
              <a:gdLst/>
              <a:ahLst/>
              <a:cxnLst/>
              <a:rect r="r" b="b" t="t" l="l"/>
              <a:pathLst>
                <a:path h="1224783" w="5208003">
                  <a:moveTo>
                    <a:pt x="5083542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3542" y="0"/>
                  </a:lnTo>
                  <a:cubicBezTo>
                    <a:pt x="5152122" y="0"/>
                    <a:pt x="5208003" y="55880"/>
                    <a:pt x="5208003" y="124460"/>
                  </a:cubicBezTo>
                  <a:lnTo>
                    <a:pt x="5208003" y="1100323"/>
                  </a:lnTo>
                  <a:cubicBezTo>
                    <a:pt x="5208003" y="1168903"/>
                    <a:pt x="5152122" y="1224783"/>
                    <a:pt x="5083542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049866" y="2851913"/>
            <a:ext cx="7655993" cy="100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CRUD operation was </a:t>
            </a:r>
          </a:p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not easy to implement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667810" y="4448214"/>
            <a:ext cx="7435946" cy="1748736"/>
            <a:chOff x="0" y="0"/>
            <a:chExt cx="5208002" cy="1224783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5208003" cy="1224783"/>
            </a:xfrm>
            <a:custGeom>
              <a:avLst/>
              <a:gdLst/>
              <a:ahLst/>
              <a:cxnLst/>
              <a:rect r="r" b="b" t="t" l="l"/>
              <a:pathLst>
                <a:path h="1224783" w="5208003">
                  <a:moveTo>
                    <a:pt x="5083542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3542" y="0"/>
                  </a:lnTo>
                  <a:cubicBezTo>
                    <a:pt x="5152122" y="0"/>
                    <a:pt x="5208003" y="55880"/>
                    <a:pt x="5208003" y="124460"/>
                  </a:cubicBezTo>
                  <a:lnTo>
                    <a:pt x="5208003" y="1100323"/>
                  </a:lnTo>
                  <a:cubicBezTo>
                    <a:pt x="5208003" y="1168903"/>
                    <a:pt x="5152122" y="1224783"/>
                    <a:pt x="5083542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667810" y="6417801"/>
            <a:ext cx="7435946" cy="1748736"/>
            <a:chOff x="0" y="0"/>
            <a:chExt cx="5208002" cy="1224783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5208003" cy="1224783"/>
            </a:xfrm>
            <a:custGeom>
              <a:avLst/>
              <a:gdLst/>
              <a:ahLst/>
              <a:cxnLst/>
              <a:rect r="r" b="b" t="t" l="l"/>
              <a:pathLst>
                <a:path h="1224783" w="5208003">
                  <a:moveTo>
                    <a:pt x="5083542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3542" y="0"/>
                  </a:lnTo>
                  <a:cubicBezTo>
                    <a:pt x="5152122" y="0"/>
                    <a:pt x="5208003" y="55880"/>
                    <a:pt x="5208003" y="124460"/>
                  </a:cubicBezTo>
                  <a:lnTo>
                    <a:pt x="5208003" y="1100323"/>
                  </a:lnTo>
                  <a:cubicBezTo>
                    <a:pt x="5208003" y="1168903"/>
                    <a:pt x="5152122" y="1224783"/>
                    <a:pt x="5083542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667810" y="8383932"/>
            <a:ext cx="7400529" cy="1748736"/>
            <a:chOff x="0" y="0"/>
            <a:chExt cx="5183197" cy="1224783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5183197" cy="1224783"/>
            </a:xfrm>
            <a:custGeom>
              <a:avLst/>
              <a:gdLst/>
              <a:ahLst/>
              <a:cxnLst/>
              <a:rect r="r" b="b" t="t" l="l"/>
              <a:pathLst>
                <a:path h="1224783" w="5183197">
                  <a:moveTo>
                    <a:pt x="5058737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58737" y="0"/>
                  </a:lnTo>
                  <a:cubicBezTo>
                    <a:pt x="5127317" y="0"/>
                    <a:pt x="5183197" y="55880"/>
                    <a:pt x="5183197" y="124460"/>
                  </a:cubicBezTo>
                  <a:lnTo>
                    <a:pt x="5183197" y="1100323"/>
                  </a:lnTo>
                  <a:cubicBezTo>
                    <a:pt x="5183197" y="1168903"/>
                    <a:pt x="5127317" y="1224783"/>
                    <a:pt x="5058737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009001" y="4604397"/>
            <a:ext cx="6250299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Image uploading was </a:t>
            </a:r>
          </a:p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not straightforward for</a:t>
            </a:r>
          </a:p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multiple images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46164" y="7069284"/>
            <a:ext cx="5440960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Session handling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09001" y="8540115"/>
            <a:ext cx="6059337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User Privileges integration with Front end was not </a:t>
            </a:r>
          </a:p>
          <a:p>
            <a:pPr>
              <a:lnSpc>
                <a:spcPts val="3960"/>
              </a:lnSpc>
            </a:pPr>
            <a:r>
              <a:rPr lang="en-US" sz="3600" spc="-36">
                <a:solidFill>
                  <a:srgbClr val="FFFFFF"/>
                </a:solidFill>
                <a:latin typeface="Muli Bold"/>
              </a:rPr>
              <a:t>easily scalable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54042" y="8561647"/>
            <a:ext cx="368190" cy="3681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3709" y="8745742"/>
            <a:ext cx="1449754" cy="13482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38246" y="567638"/>
            <a:ext cx="1449754" cy="13482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251" t="4651" r="251" b="0"/>
          <a:stretch>
            <a:fillRect/>
          </a:stretch>
        </p:blipFill>
        <p:spPr>
          <a:xfrm flipH="false" flipV="false" rot="0">
            <a:off x="7008586" y="1447060"/>
            <a:ext cx="11058719" cy="781124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33425" y="2178708"/>
            <a:ext cx="5762015" cy="5929583"/>
            <a:chOff x="0" y="0"/>
            <a:chExt cx="7682687" cy="79061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974785"/>
              <a:ext cx="7682687" cy="1931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20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ReactJs for Frontend</a:t>
              </a:r>
            </a:p>
            <a:p>
              <a:pPr marL="604520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865">
                  <a:solidFill>
                    <a:srgbClr val="FFFFFF"/>
                  </a:solidFill>
                  <a:latin typeface="Arimo"/>
                </a:rPr>
                <a:t>Django for Backend (DRF)</a:t>
              </a: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200"/>
              <a:ext cx="7682687" cy="5395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SELECTED STACK </a:t>
              </a:r>
            </a:p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(INITIAL STATE) 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22233" y="8321893"/>
            <a:ext cx="1545072" cy="18728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54042" y="8561647"/>
            <a:ext cx="368190" cy="3681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10257" y="8321893"/>
            <a:ext cx="1449754" cy="134827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30522" y="1506325"/>
            <a:ext cx="5506435" cy="9392008"/>
            <a:chOff x="0" y="0"/>
            <a:chExt cx="7341913" cy="125226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974785"/>
              <a:ext cx="7341913" cy="654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20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ReactJs and NextJs for Frontend</a:t>
              </a:r>
            </a:p>
            <a:p>
              <a:pPr marL="604520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865">
                  <a:solidFill>
                    <a:srgbClr val="FFFFFF"/>
                  </a:solidFill>
                  <a:latin typeface="Arimo"/>
                </a:rPr>
                <a:t>MongoDB, Cloundinary and Express for Backend</a:t>
              </a:r>
            </a:p>
            <a:p>
              <a:pPr marL="604520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865">
                  <a:solidFill>
                    <a:srgbClr val="FFFFFF"/>
                  </a:solidFill>
                  <a:latin typeface="Arimo"/>
                </a:rPr>
                <a:t>Package via Node</a:t>
              </a: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      </a:t>
              </a:r>
              <a:r>
                <a:rPr lang="en-US" sz="865">
                  <a:solidFill>
                    <a:srgbClr val="FFFFFF"/>
                  </a:solidFill>
                  <a:latin typeface="Arimo"/>
                </a:rPr>
                <a:t>(So mainly MERN)</a:t>
              </a:r>
            </a:p>
            <a:p>
              <a:pPr marL="604520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865">
                  <a:solidFill>
                    <a:srgbClr val="FFFFFF"/>
                  </a:solidFill>
                  <a:latin typeface="Arimo"/>
                </a:rPr>
                <a:t>Deployment via Vercel Hoisting Platform</a:t>
              </a:r>
            </a:p>
            <a:p>
              <a:pPr>
                <a:lnSpc>
                  <a:spcPts val="3919"/>
                </a:lnSpc>
              </a:pP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6200"/>
              <a:ext cx="7341913" cy="5395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SELECTED STACK</a:t>
              </a:r>
            </a:p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(FINAL STATE)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54578" y="744361"/>
            <a:ext cx="1449754" cy="134827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2134" t="0" r="7072" b="0"/>
          <a:stretch>
            <a:fillRect/>
          </a:stretch>
        </p:blipFill>
        <p:spPr>
          <a:xfrm flipH="false" flipV="false" rot="0">
            <a:off x="6535135" y="1418497"/>
            <a:ext cx="11669198" cy="745000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54042" y="8321893"/>
            <a:ext cx="1545072" cy="18728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68053" y="500968"/>
            <a:ext cx="2574384" cy="257438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E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68053" y="3988427"/>
            <a:ext cx="2574384" cy="257438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E4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868053" y="7479531"/>
            <a:ext cx="2574384" cy="257438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E4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724188"/>
            <a:ext cx="5629803" cy="2838623"/>
            <a:chOff x="0" y="0"/>
            <a:chExt cx="7506404" cy="378483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7506404" cy="2731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19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NEXT</a:t>
              </a:r>
            </a:p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STEPS...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168582"/>
              <a:ext cx="7506404" cy="616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218705" y="4555490"/>
            <a:ext cx="9160791" cy="134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>
                <a:solidFill>
                  <a:srgbClr val="FFFFFF"/>
                </a:solidFill>
                <a:latin typeface="Barlow SemiCondensed Bold Bold"/>
              </a:rPr>
              <a:t>STAFF CONSOLE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15628" y="1085850"/>
            <a:ext cx="9692293" cy="134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>
                <a:solidFill>
                  <a:srgbClr val="FFFFFF"/>
                </a:solidFill>
                <a:latin typeface="Barlow SemiCondensed Bold Bold"/>
              </a:rPr>
              <a:t>LIVE CHAT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19382" y="8054888"/>
            <a:ext cx="10720993" cy="134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>
                <a:solidFill>
                  <a:srgbClr val="FFFFFF"/>
                </a:solidFill>
                <a:latin typeface="Barlow SemiCondensed Bold Bold"/>
              </a:rPr>
              <a:t>SWITCH THEMES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44283" y="675632"/>
            <a:ext cx="2574384" cy="257438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E4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44283" y="3997952"/>
            <a:ext cx="2574384" cy="257438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E4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844283" y="7296651"/>
            <a:ext cx="2574384" cy="257438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E4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724188"/>
            <a:ext cx="5629803" cy="2838623"/>
            <a:chOff x="0" y="0"/>
            <a:chExt cx="7506404" cy="378483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6200"/>
              <a:ext cx="7506404" cy="2721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LEARNING EXPERIENCE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168582"/>
              <a:ext cx="7506404" cy="616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38407" y="4555490"/>
            <a:ext cx="8383551" cy="134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>
                <a:solidFill>
                  <a:srgbClr val="FFFFFF"/>
                </a:solidFill>
                <a:latin typeface="Barlow SemiCondensed Bold Bold"/>
              </a:rPr>
              <a:t>FRONT-END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41327" y="1317664"/>
            <a:ext cx="9692293" cy="134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>
                <a:solidFill>
                  <a:srgbClr val="FFFFFF"/>
                </a:solidFill>
                <a:latin typeface="Barlow SemiCondensed Bold Bold"/>
              </a:rPr>
              <a:t>BUSINESS IDEAS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86947" y="7910830"/>
            <a:ext cx="8383551" cy="134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0000">
                <a:solidFill>
                  <a:srgbClr val="FFFFFF"/>
                </a:solidFill>
                <a:latin typeface="Barlow SemiCondensed Bold Bold"/>
              </a:rPr>
              <a:t>BACK-END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3772" y="2236580"/>
            <a:ext cx="6480487" cy="3791512"/>
            <a:chOff x="0" y="0"/>
            <a:chExt cx="1923367" cy="112529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r="r" b="b" t="t" l="l"/>
              <a:pathLst>
                <a:path h="1125297" w="192336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510746"/>
            <a:ext cx="7224722" cy="68273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68722" y="162475"/>
            <a:ext cx="1449754" cy="134827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32443" t="0" r="15742" b="0"/>
          <a:stretch>
            <a:fillRect/>
          </a:stretch>
        </p:blipFill>
        <p:spPr>
          <a:xfrm flipH="false" flipV="false" rot="0">
            <a:off x="8342612" y="681277"/>
            <a:ext cx="8562807" cy="785670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1167397"/>
            <a:ext cx="6405545" cy="7906299"/>
            <a:chOff x="0" y="0"/>
            <a:chExt cx="8540726" cy="105417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88472"/>
              <a:ext cx="8540726" cy="8553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E-Mart is a constantly evolving technological infrastructure which connects this vast &amp; diverse region and offers Singapore a shopping experience that is safe, seamless, and enjoyable. </a:t>
              </a:r>
            </a:p>
            <a:p>
              <a:pPr>
                <a:lnSpc>
                  <a:spcPts val="3920"/>
                </a:lnSpc>
              </a:pPr>
            </a:p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930">
                  <a:solidFill>
                    <a:srgbClr val="000000"/>
                  </a:solidFill>
                  <a:latin typeface="Arimo"/>
                </a:rPr>
                <a:t>E-Mart lifestyle redefines the boundaries of retail, delivering engaging and entertaining experiences customized to each of our markets. Discover the world at your fingertips on E-Mart.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6200"/>
              <a:ext cx="8540726" cy="1373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About E-Mart 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0677" y="8770738"/>
            <a:ext cx="1449754" cy="134827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2746" t="0" r="2746" b="0"/>
          <a:stretch>
            <a:fillRect/>
          </a:stretch>
        </p:blipFill>
        <p:spPr>
          <a:xfrm flipH="false" flipV="false" rot="0">
            <a:off x="9889472" y="3393057"/>
            <a:ext cx="6012887" cy="37460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35253"/>
            <a:ext cx="6384183" cy="1816495"/>
            <a:chOff x="0" y="0"/>
            <a:chExt cx="8512244" cy="242199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8512244" cy="1372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Q&amp;A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19566"/>
              <a:ext cx="8512244" cy="602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Thank you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22522" y="1571087"/>
            <a:ext cx="6115052" cy="593160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0677" y="8770738"/>
            <a:ext cx="1449754" cy="13482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09546" y="498855"/>
            <a:ext cx="1449754" cy="13482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1527" b="22511"/>
          <a:stretch>
            <a:fillRect/>
          </a:stretch>
        </p:blipFill>
        <p:spPr>
          <a:xfrm flipH="false" flipV="false" rot="0">
            <a:off x="9874774" y="1735285"/>
            <a:ext cx="6297696" cy="6422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3416993"/>
            <a:ext cx="6405545" cy="3407107"/>
            <a:chOff x="0" y="0"/>
            <a:chExt cx="8540726" cy="45428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51591"/>
              <a:ext cx="8540726" cy="2591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Contact Us</a:t>
              </a:r>
            </a:p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kannanazhagappa@gmail.com</a:t>
              </a:r>
            </a:p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ibnuirfan09@gmail.com</a:t>
              </a:r>
            </a:p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siewwoon.lee@gmail.com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6200"/>
              <a:ext cx="8540726" cy="1336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For Hiring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5E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589270" y="728039"/>
            <a:ext cx="2122329" cy="2122329"/>
            <a:chOff x="6705600" y="1371600"/>
            <a:chExt cx="10972800" cy="10972800"/>
          </a:xfrm>
        </p:grpSpPr>
        <p:sp>
          <p:nvSpPr>
            <p:cNvPr name="Freeform 3" id="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4188" y="3673168"/>
            <a:ext cx="9068437" cy="2940664"/>
            <a:chOff x="0" y="0"/>
            <a:chExt cx="12091250" cy="392088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091250" cy="2930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Halant Medium"/>
                </a:rPr>
                <a:t>GROUP CONTRIBUTIONS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78674"/>
              <a:ext cx="12091250" cy="842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14"/>
                </a:lnSpc>
                <a:spcBef>
                  <a:spcPct val="0"/>
                </a:spcBef>
              </a:pPr>
              <a:r>
                <a:rPr lang="en-US" sz="3796">
                  <a:solidFill>
                    <a:srgbClr val="FFFFFF"/>
                  </a:solidFill>
                  <a:latin typeface="Clear Sans Regular"/>
                </a:rPr>
                <a:t>Team Members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589270" y="3630604"/>
            <a:ext cx="2122329" cy="2122329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589270" y="7135971"/>
            <a:ext cx="2122329" cy="2122329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589270" y="728039"/>
            <a:ext cx="2122337" cy="2122329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426" r="-1426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589261" y="3630604"/>
            <a:ext cx="2122337" cy="212232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38889" b="-38889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589261" y="7135971"/>
            <a:ext cx="2122337" cy="2122329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156" b="-156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1154511" y="4653668"/>
            <a:ext cx="486012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Backend initial design, Product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catalogue and API testing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37013" y="1751103"/>
            <a:ext cx="492040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Front End and Back End integration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and design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54511" y="8159036"/>
            <a:ext cx="5044976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Testing, Documentation, Business Flow and Template creation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for notification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38143" y="962025"/>
            <a:ext cx="23181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 Bold"/>
              </a:rPr>
              <a:t>Team Lead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41241" y="3892560"/>
            <a:ext cx="42715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 Bold"/>
              </a:rPr>
              <a:t>Back-end Developer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73735" y="7283134"/>
            <a:ext cx="4606528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 Bold"/>
              </a:rPr>
              <a:t>Business Coordinator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59311"/>
            <a:ext cx="5385167" cy="1835583"/>
            <a:chOff x="0" y="0"/>
            <a:chExt cx="7180222" cy="24474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7180222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AGENDA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39014"/>
              <a:ext cx="5712717" cy="608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75345" y="354564"/>
            <a:ext cx="1449754" cy="134827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0677" y="8770738"/>
            <a:ext cx="1449754" cy="134827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947747" y="1188486"/>
            <a:ext cx="77505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21439" y="2248005"/>
            <a:ext cx="77505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Proposal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7747" y="3344961"/>
            <a:ext cx="77505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Scope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47747" y="4491353"/>
            <a:ext cx="77505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Summary &amp; Milestone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47747" y="5637744"/>
            <a:ext cx="77505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User Stories &amp; Business Flow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21439" y="6915829"/>
            <a:ext cx="77505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Challenges &amp; Deployment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21439" y="8184140"/>
            <a:ext cx="77505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Learning Experience &amp; Next Steps...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56513"/>
            <a:ext cx="6311977" cy="2841180"/>
            <a:chOff x="0" y="0"/>
            <a:chExt cx="8415969" cy="37882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8415969" cy="2727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PROBLEM</a:t>
              </a:r>
            </a:p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STATEMENTS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179810"/>
              <a:ext cx="6695901" cy="608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75345" y="354564"/>
            <a:ext cx="1449754" cy="134827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0677" y="8770738"/>
            <a:ext cx="1449754" cy="134827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55289" y="1798639"/>
            <a:ext cx="7082849" cy="5332819"/>
            <a:chOff x="0" y="0"/>
            <a:chExt cx="9443798" cy="711042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65284"/>
              <a:ext cx="9443798" cy="616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Have issues keeping track of all the orders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Problem 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065798"/>
              <a:ext cx="9443798" cy="1280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Cannot manually keep track of the inventory movement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90723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Problem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830084"/>
              <a:ext cx="9443798" cy="1280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Have problems managing and maintaining customer database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755008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Problem 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34423" y="354564"/>
            <a:ext cx="1449754" cy="134827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0677" y="8770738"/>
            <a:ext cx="1449754" cy="134827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2313259"/>
            <a:ext cx="5736313" cy="5299800"/>
            <a:chOff x="0" y="0"/>
            <a:chExt cx="7648418" cy="70664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6200"/>
              <a:ext cx="7648418" cy="2727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OUR </a:t>
              </a:r>
            </a:p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PROPOSAL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170285"/>
              <a:ext cx="6167885" cy="3896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Create a full working and functional Application (from Frontend to Backend) with User Profile and Admin accounts for an Online Shopping Website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54042" y="8487790"/>
            <a:ext cx="368190" cy="36819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947747" y="1567905"/>
            <a:ext cx="775054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User Authorization to create user profiles with registration and login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21439" y="2865225"/>
            <a:ext cx="775054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Admin Profile for CRUD operations on product data and inventory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21439" y="4249680"/>
            <a:ext cx="77505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Product Catalogue for normal user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47747" y="5064837"/>
            <a:ext cx="775054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Checkout and pricing options for normal user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47747" y="6347695"/>
            <a:ext cx="775054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Filters option for Product Types for normal user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21439" y="7555909"/>
            <a:ext cx="77505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Inventory management for parallel usage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01858" y="354564"/>
            <a:ext cx="1449754" cy="134827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0677" y="8770738"/>
            <a:ext cx="1449754" cy="134827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3542569"/>
            <a:ext cx="5736313" cy="2841180"/>
            <a:chOff x="0" y="0"/>
            <a:chExt cx="7648418" cy="37882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6200"/>
              <a:ext cx="7648418" cy="2727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OUR</a:t>
              </a:r>
            </a:p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SCOPE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170285"/>
              <a:ext cx="6167885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154042" y="8487790"/>
            <a:ext cx="368190" cy="36819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777359" y="2206857"/>
            <a:ext cx="7750549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Work on an application which will serve the purpose of E-commerce for a shop with Online cart, check out option and inventory management for admins.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77359" y="5086350"/>
            <a:ext cx="775054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The application is readily available for anyone to sign up and use (It is not exclusive)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45463" y="6097600"/>
            <a:ext cx="551175" cy="440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37360" y="7207193"/>
            <a:ext cx="559278" cy="6264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05737" y="354564"/>
            <a:ext cx="1449754" cy="134827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650782" y="561758"/>
            <a:ext cx="9210261" cy="7868918"/>
            <a:chOff x="0" y="0"/>
            <a:chExt cx="3807918" cy="32533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45463" y="8430676"/>
            <a:ext cx="551175" cy="55117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811744" y="8220447"/>
            <a:ext cx="1010511" cy="101051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811744" y="7034470"/>
            <a:ext cx="1010511" cy="101051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848866" y="5848641"/>
            <a:ext cx="1010511" cy="101051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0677" y="8770738"/>
            <a:ext cx="1449754" cy="134827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8290971" y="1028700"/>
            <a:ext cx="9189673" cy="8416174"/>
            <a:chOff x="0" y="0"/>
            <a:chExt cx="7405616" cy="6782281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7405615" cy="6782281"/>
            </a:xfrm>
            <a:custGeom>
              <a:avLst/>
              <a:gdLst/>
              <a:ahLst/>
              <a:cxnLst/>
              <a:rect r="r" b="b" t="t" l="l"/>
              <a:pathLst>
                <a:path h="6782281" w="7405615">
                  <a:moveTo>
                    <a:pt x="7281156" y="6782281"/>
                  </a:moveTo>
                  <a:lnTo>
                    <a:pt x="124460" y="6782281"/>
                  </a:lnTo>
                  <a:cubicBezTo>
                    <a:pt x="55880" y="6782281"/>
                    <a:pt x="0" y="6726401"/>
                    <a:pt x="0" y="6657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81156" y="0"/>
                  </a:lnTo>
                  <a:cubicBezTo>
                    <a:pt x="7349736" y="0"/>
                    <a:pt x="7405615" y="55880"/>
                    <a:pt x="7405615" y="124460"/>
                  </a:cubicBezTo>
                  <a:lnTo>
                    <a:pt x="7405615" y="6657822"/>
                  </a:lnTo>
                  <a:cubicBezTo>
                    <a:pt x="7405615" y="6726401"/>
                    <a:pt x="7349736" y="6782281"/>
                    <a:pt x="7281156" y="67822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988" r="1969" b="988"/>
          <a:stretch>
            <a:fillRect/>
          </a:stretch>
        </p:blipFill>
        <p:spPr>
          <a:xfrm flipH="false" flipV="false" rot="0">
            <a:off x="8252497" y="1028700"/>
            <a:ext cx="9228147" cy="841617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536621" y="1931626"/>
            <a:ext cx="49421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ED5E48"/>
                </a:solidFill>
                <a:latin typeface="Open Sans Light Bold"/>
              </a:rPr>
              <a:t>Research</a:t>
            </a:r>
            <a:r>
              <a:rPr lang="en-US" sz="5000">
                <a:solidFill>
                  <a:srgbClr val="ED5E48"/>
                </a:solidFill>
                <a:latin typeface="Open Sans Light Bold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34670" y="6849626"/>
            <a:ext cx="49421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ED5E48"/>
                </a:solidFill>
                <a:latin typeface="Open Sans Light Bold"/>
              </a:rPr>
              <a:t>Develop</a:t>
            </a:r>
            <a:r>
              <a:rPr lang="en-US" sz="5000">
                <a:solidFill>
                  <a:srgbClr val="ED5E48"/>
                </a:solidFill>
                <a:latin typeface="Open Sans Light Bold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65554" y="6681251"/>
            <a:ext cx="494213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ED5E48"/>
                </a:solidFill>
                <a:latin typeface="Open Sans Light Bold"/>
              </a:rPr>
              <a:t>Refactor &amp; Improvise</a:t>
            </a:r>
            <a:r>
              <a:rPr lang="en-US" sz="5000">
                <a:solidFill>
                  <a:srgbClr val="ED5E48"/>
                </a:solidFill>
                <a:latin typeface="Open Sans Light Bold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9032" y="2631901"/>
            <a:ext cx="5956301" cy="200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SOLUTION APPROACH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819967"/>
            <a:ext cx="59563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Identify Knowledge  Gap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48693" y="4049466"/>
            <a:ext cx="2317990" cy="2809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811744" y="8220447"/>
            <a:ext cx="1010511" cy="10105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811744" y="7034470"/>
            <a:ext cx="1010511" cy="10105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9848866" y="5848641"/>
            <a:ext cx="1010511" cy="10105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45463" y="6097600"/>
            <a:ext cx="551175" cy="44094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37360" y="7207193"/>
            <a:ext cx="559278" cy="62648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45463" y="8430676"/>
            <a:ext cx="551175" cy="55117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11744" y="3289221"/>
            <a:ext cx="1449754" cy="134827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34423" y="354564"/>
            <a:ext cx="1449754" cy="1348272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8069627" y="1028700"/>
            <a:ext cx="9189673" cy="8373577"/>
            <a:chOff x="0" y="0"/>
            <a:chExt cx="7405616" cy="674795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7405615" cy="6747954"/>
            </a:xfrm>
            <a:custGeom>
              <a:avLst/>
              <a:gdLst/>
              <a:ahLst/>
              <a:cxnLst/>
              <a:rect r="r" b="b" t="t" l="l"/>
              <a:pathLst>
                <a:path h="6747954" w="7405615">
                  <a:moveTo>
                    <a:pt x="7281156" y="6747954"/>
                  </a:moveTo>
                  <a:lnTo>
                    <a:pt x="124460" y="6747954"/>
                  </a:lnTo>
                  <a:cubicBezTo>
                    <a:pt x="55880" y="6747954"/>
                    <a:pt x="0" y="6692074"/>
                    <a:pt x="0" y="662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81156" y="0"/>
                  </a:lnTo>
                  <a:cubicBezTo>
                    <a:pt x="7349736" y="0"/>
                    <a:pt x="7405615" y="55880"/>
                    <a:pt x="7405615" y="124460"/>
                  </a:cubicBezTo>
                  <a:lnTo>
                    <a:pt x="7405615" y="6623494"/>
                  </a:lnTo>
                  <a:cubicBezTo>
                    <a:pt x="7405615" y="6692074"/>
                    <a:pt x="7349736" y="6747954"/>
                    <a:pt x="7281156" y="674795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4369" t="0" r="3962" b="0"/>
          <a:stretch>
            <a:fillRect/>
          </a:stretch>
        </p:blipFill>
        <p:spPr>
          <a:xfrm flipH="false" flipV="false" rot="0">
            <a:off x="8351345" y="1350922"/>
            <a:ext cx="9632100" cy="815490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2631065"/>
            <a:ext cx="5956301" cy="200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STORIES TIMELINE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40677" y="8770738"/>
            <a:ext cx="1449754" cy="1348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DAEXy-k8rqQ</dc:identifier>
  <dcterms:modified xsi:type="dcterms:W3CDTF">2011-08-01T06:04:30Z</dcterms:modified>
  <cp:revision>1</cp:revision>
  <dc:title>E Mart</dc:title>
</cp:coreProperties>
</file>